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6" r:id="rId2"/>
    <p:sldId id="256" r:id="rId3"/>
    <p:sldId id="260" r:id="rId4"/>
    <p:sldId id="257" r:id="rId5"/>
    <p:sldId id="258" r:id="rId6"/>
    <p:sldId id="263" r:id="rId7"/>
    <p:sldId id="264" r:id="rId8"/>
    <p:sldId id="259" r:id="rId9"/>
    <p:sldId id="261" r:id="rId10"/>
    <p:sldId id="262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 THALL" initials="TT" lastIdx="3" clrIdx="0">
    <p:extLst>
      <p:ext uri="{19B8F6BF-5375-455C-9EA6-DF929625EA0E}">
        <p15:presenceInfo xmlns:p15="http://schemas.microsoft.com/office/powerpoint/2012/main" userId="ec15af95ef070d8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Rg st="1" end="7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99"/>
    <a:srgbClr val="E373D8"/>
    <a:srgbClr val="579EF3"/>
    <a:srgbClr val="C6D377"/>
    <a:srgbClr val="4472C4"/>
    <a:srgbClr val="7994F5"/>
    <a:srgbClr val="CFBC9E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10.jpg>
</file>

<file path=ppt/media/image11.jpg>
</file>

<file path=ppt/media/image12.jpg>
</file>

<file path=ppt/media/image13.gif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jpeg>
</file>

<file path=ppt/media/image7.tmp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83CB5-61B3-4084-91F8-1A8192AD8899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D652D-1D6D-4CE7-84D6-06D44C6331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78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1D0C2E-D6BE-4C9D-80C6-D99C0405E0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001DF70-5635-4514-80B2-AB9E28615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B71D41-80C4-4378-86CF-0D05BB329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57962E-EE59-40E6-A788-F6ADEEE2E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D05B1F-A9A9-481B-8A4E-6A7184938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411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2E823-9CE0-444E-92C8-E89E1D738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40411D6-5585-4988-B08C-F388658B3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D36D6A-A10D-48CA-85C3-0F2E25F8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95F389-B074-4110-B432-FD72FACA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60FBCC-1C65-44EE-ADC7-D964C3CDC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6307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3D78B42-2B41-4181-A06F-D077EE5ABF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11BA7E7-3E5A-4EE4-B50A-5DE13E8030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41CDB4-7793-4572-8006-EE7C34FC8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63EE03-55C6-4B9F-B127-F1F3B35BF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68F623-E79D-4F8C-9A97-BA9FFEE90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46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A1D370-617C-4D75-8471-9DB52AE48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AE71E0-F0F0-4737-892C-F3E3763A6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D14B1E-03DD-4BF7-A165-E0693FE2B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B73014-E5F9-4F5E-AC40-9A0F59650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033E28-DA2C-4B42-A671-65BE206D2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650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5C05AC-B1E9-4570-B240-93E0E19E0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622513-3053-43B9-BC1A-F5176E791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A1BDA8-1029-4BA4-871D-5F4F2055D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713803-A063-4850-BD4B-F1F1B700A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3C12B2-4325-4647-852C-21789C3D7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437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C3B5E8-091C-4159-AF0B-ADC0BE9CA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1D08EF-2AEB-47A8-BD53-0DFF070F8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67AB7B-C219-4C1F-BC75-A445CBF934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E5F4A1-4BB6-45BA-8CA1-4C39FBA90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901E61-0029-4019-BFB2-C7ED54633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7128BA-6717-4506-A8CD-74DF2B886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161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DB759B-94D7-4162-B4A2-A9A12AB22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4FEBB1-1402-4B4F-A03E-A57B2530D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80C0BA1-1AA2-415B-86A2-53F6BF35EE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5D5FB2B-2546-472D-BE33-0A7C937140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01473C9-260C-4A90-97E3-4B1CD1FE2C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131CEE8-55F8-4809-83E0-E59D99D0A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3B5D719-77BB-4A30-99EA-B735EC7C4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5E33612-9F6B-421F-938E-956331146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0128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4E05C2-E614-4931-853D-4AE78CA23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D259FEF-49D3-4005-96F2-18A0BEF3B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15867DC-E13E-4AD9-AE63-5EFD5C32A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69E96CD-02DA-459E-B3D6-DF01D4EC0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0031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D9E0526-E3BE-4747-9361-E65658F20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1F4616E-5016-4CF6-A1D0-E9887ACDE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EEDF26B-A996-4897-BF47-7A5507BCE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864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9A9266-1F1A-45D0-9F00-356D139BD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405C38-731D-4E0B-9929-FCCBFA825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49D51F9-B7B8-4FD0-8B6C-962292ACF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06A2D3-D5EA-49C5-AE88-58E3B9478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56C40F-DBDF-4312-B15E-287C1718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E647B6-E9E5-4DAB-87C3-E3654387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5906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5337D3-33AA-4AAD-ACED-5EF26112D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923E65A-81C0-4FAC-B77E-F0D38378ED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412CCB-311C-432C-8D6B-AC5186CC18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312D61-869F-4181-B87E-5E53D767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3DFAE7-25DD-4C4B-921A-9743537DE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0AC652B-E16C-4387-A7DF-B81AE57E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1477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D2BC3E3-6086-49CF-B4D1-98ABF1CA6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5B0AB1-4AA4-4015-9877-02A5C12EA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7211F5-2DC4-4064-8C7D-36F3B01E9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14628-1FD4-4408-A6BF-290E32EEBCD5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C7D497-F4D0-450C-8AC9-6CED4951B4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2FB94B-B108-4444-8D9A-159264E388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52CD3-1E5C-463B-AD59-B5E5EB4B1E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602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slide" Target="slide9.xml"/><Relationship Id="rId5" Type="http://schemas.openxmlformats.org/officeDocument/2006/relationships/slide" Target="slide8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baike.baidu.com/item/%E5%A4%A7%E7%99%BD%E9%BC%A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8%8A%B1%E6%9E%9D%E9%BC%A0/7209013?fr=aladdin" TargetMode="External"/><Relationship Id="rId2" Type="http://schemas.openxmlformats.org/officeDocument/2006/relationships/hyperlink" Target="https://baike.baidu.com/item/%E4%BB%93%E9%BC%A0%E4%BA%9A%E7%A7%91/650631?fromtitle=%E4%BB%93%E9%BC%A0&amp;fromid=8363&amp;fr=aladdi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baike.baidu.com/item/%E8%8A%B1%E6%9E%9D%E9%BC%A0/7209013?fr=aladdi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hyperlink" Target="https://baike.baidu.com/item/%E4%BB%93%E9%BC%A0%E4%BA%9A%E7%A7%91/650631?fromtitle=%E4%BB%93%E9%BC%A0&amp;fromid=8363&amp;fr=aladdi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hall1634.github.io/" TargetMode="Externa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FA49CBE-5A1C-487F-A669-3C80AE644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84000"/>
                    </a14:imgEffect>
                    <a14:imgEffect>
                      <a14:colorTemperature colorTemp="5294"/>
                    </a14:imgEffect>
                    <a14:imgEffect>
                      <a14:saturation sat="112000"/>
                    </a14:imgEffect>
                    <a14:imgEffect>
                      <a14:brightnessContrast bright="3000" contras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686" y="1307690"/>
            <a:ext cx="6699343" cy="5024506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glow rad="127000">
              <a:schemeClr val="accent1"/>
            </a:glow>
            <a:outerShdw blurRad="127000" algn="bl" rotWithShape="0">
              <a:srgbClr val="000000"/>
            </a:outerShdw>
            <a:softEdge rad="0"/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98E3BCC-9758-4876-81D6-E6A0BDAFC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21568"/>
            <a:ext cx="5504873" cy="3569632"/>
          </a:xfrm>
        </p:spPr>
        <p:txBody>
          <a:bodyPr>
            <a:normAutofit fontScale="90000"/>
          </a:bodyPr>
          <a:lstStyle/>
          <a:p>
            <a:pPr marL="0" indent="0"/>
            <a:r>
              <a:rPr lang="en-US" altLang="zh-CN" dirty="0">
                <a:latin typeface="Lucida Calligraphy" panose="03010101010101010101" pitchFamily="66" charset="0"/>
                <a:hlinkClick r:id="rId5" action="ppaction://hlinksldjump"/>
              </a:rPr>
              <a:t>Hamster</a:t>
            </a:r>
            <a:br>
              <a:rPr lang="en-US" altLang="zh-CN" dirty="0">
                <a:latin typeface="Lucida Calligraphy" panose="03010101010101010101" pitchFamily="66" charset="0"/>
              </a:rPr>
            </a:br>
            <a:br>
              <a:rPr lang="en-US" altLang="zh-CN" dirty="0">
                <a:latin typeface="Lucida Calligraphy" panose="03010101010101010101" pitchFamily="66" charset="0"/>
              </a:rPr>
            </a:br>
            <a:r>
              <a:rPr lang="en-US" altLang="zh-CN" dirty="0">
                <a:latin typeface="Lucida Calligraphy" panose="03010101010101010101" pitchFamily="66" charset="0"/>
                <a:hlinkClick r:id="rId6" action="ppaction://hlinksldjump"/>
              </a:rPr>
              <a:t>Golden Hamster</a:t>
            </a:r>
            <a:br>
              <a:rPr lang="en-US" altLang="zh-CN" dirty="0">
                <a:latin typeface="Lucida Calligraphy" panose="03010101010101010101" pitchFamily="66" charset="0"/>
              </a:rPr>
            </a:br>
            <a:br>
              <a:rPr lang="en-US" altLang="zh-CN" dirty="0">
                <a:latin typeface="Lucida Calligraphy" panose="03010101010101010101" pitchFamily="66" charset="0"/>
              </a:rPr>
            </a:br>
            <a:br>
              <a:rPr lang="en-US" altLang="zh-CN" dirty="0">
                <a:latin typeface="Lucida Calligraphy" panose="03010101010101010101" pitchFamily="66" charset="0"/>
              </a:rPr>
            </a:br>
            <a:r>
              <a:rPr lang="en-US" altLang="zh-CN" dirty="0">
                <a:latin typeface="Lucida Calligraphy" panose="03010101010101010101" pitchFamily="66" charset="0"/>
                <a:hlinkClick r:id="rId7" action="ppaction://hlinksldjump"/>
              </a:rPr>
              <a:t>Fancy Rat</a:t>
            </a:r>
            <a:endParaRPr lang="zh-CN" altLang="en-US" dirty="0">
              <a:latin typeface="Lucida Calligraphy" panose="03010101010101010101" pitchFamily="66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6EDA61-C880-4A44-9DFD-BEEF13AB9550}"/>
              </a:ext>
            </a:extLst>
          </p:cNvPr>
          <p:cNvSpPr txBox="1"/>
          <p:nvPr/>
        </p:nvSpPr>
        <p:spPr>
          <a:xfrm>
            <a:off x="146889" y="435426"/>
            <a:ext cx="26055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E373D8"/>
                </a:solidFill>
              </a:rPr>
              <a:t>图片欣赏</a:t>
            </a:r>
          </a:p>
        </p:txBody>
      </p:sp>
    </p:spTree>
    <p:extLst>
      <p:ext uri="{BB962C8B-B14F-4D97-AF65-F5344CB8AC3E}">
        <p14:creationId xmlns:p14="http://schemas.microsoft.com/office/powerpoint/2010/main" val="41197878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8A583E-E03B-4EF6-AE28-B1F727447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6000" dirty="0"/>
              <a:t>Fancy Rat</a:t>
            </a:r>
            <a:endParaRPr lang="zh-CN" altLang="en-US" sz="6000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E63A21E-ABE8-4BD1-B589-32D50A4AEC4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800" y="1998000"/>
            <a:ext cx="6951600" cy="4633200"/>
          </a:xfrm>
        </p:spPr>
      </p:pic>
    </p:spTree>
    <p:extLst>
      <p:ext uri="{BB962C8B-B14F-4D97-AF65-F5344CB8AC3E}">
        <p14:creationId xmlns:p14="http://schemas.microsoft.com/office/powerpoint/2010/main" val="639370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6DD890F3-EAB5-4823-88D4-1894A8E4B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66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小鼠那些事</a:t>
            </a:r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4301858A-4E85-4A18-BA47-FB4F3E6B0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>
                <a:latin typeface="隶书" panose="02010509060101010101" pitchFamily="49" charset="-122"/>
                <a:ea typeface="隶书" panose="02010509060101010101" pitchFamily="49" charset="-122"/>
              </a:rPr>
              <a:t>仓鼠（</a:t>
            </a:r>
            <a:r>
              <a:rPr lang="en-US" altLang="zh-CN" dirty="0">
                <a:latin typeface="隶书" panose="02010509060101010101" pitchFamily="49" charset="-122"/>
                <a:ea typeface="隶书" panose="02010509060101010101" pitchFamily="49" charset="-122"/>
              </a:rPr>
              <a:t>Hamster</a:t>
            </a:r>
            <a:r>
              <a:rPr lang="zh-CN" altLang="en-US" dirty="0">
                <a:latin typeface="隶书" panose="02010509060101010101" pitchFamily="49" charset="-122"/>
                <a:ea typeface="隶书" panose="02010509060101010101" pitchFamily="49" charset="-122"/>
              </a:rPr>
              <a:t>）</a:t>
            </a:r>
            <a:r>
              <a:rPr lang="en-US" altLang="zh-CN" dirty="0">
                <a:latin typeface="隶书" panose="02010509060101010101" pitchFamily="49" charset="-122"/>
                <a:ea typeface="隶书" panose="02010509060101010101" pitchFamily="49" charset="-122"/>
              </a:rPr>
              <a:t>: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仓鼠亚科（学名：</a:t>
            </a:r>
            <a:r>
              <a:rPr lang="en-US" altLang="zh-CN" b="0" i="1" dirty="0" err="1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Cricetinae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）：在生物分类学上是仓鼠科中的一个亚科。共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7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属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18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种，其中中国有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3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属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8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种，通称仓鼠。除分布于中亚地区的小仓鼠外，臼两颊均有颊囊，可将食物暂存口内，搬运到洞内贮藏，故又称腮鼠、搬仓。眼小 ，耳朵被毛，耳壳显露毛外。体长范围从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50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毫米到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340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毫米，腿短，脚宽，尾巴粗短。温带陆生动物，在开阔的地区最为常见。</a:t>
            </a:r>
            <a:endParaRPr lang="en-US" altLang="zh-CN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endParaRPr lang="en-US" altLang="zh-CN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endParaRPr lang="en-US" altLang="zh-CN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endParaRPr lang="en-US" altLang="zh-CN" dirty="0">
              <a:latin typeface="隶书" panose="02010509060101010101" pitchFamily="49" charset="-122"/>
              <a:ea typeface="隶书" panose="02010509060101010101" pitchFamily="49" charset="-122"/>
            </a:endParaRPr>
          </a:p>
          <a:p>
            <a:r>
              <a:rPr lang="zh-CN" altLang="en-US" dirty="0">
                <a:latin typeface="隶书" panose="02010509060101010101" pitchFamily="49" charset="-122"/>
                <a:ea typeface="隶书" panose="02010509060101010101" pitchFamily="49" charset="-122"/>
              </a:rPr>
              <a:t>花枝鼠（</a:t>
            </a:r>
            <a:r>
              <a:rPr lang="en-US" altLang="zh-CN" dirty="0">
                <a:latin typeface="隶书" panose="02010509060101010101" pitchFamily="49" charset="-122"/>
                <a:ea typeface="隶书" panose="02010509060101010101" pitchFamily="49" charset="-122"/>
              </a:rPr>
              <a:t>Fancy Rat</a:t>
            </a:r>
            <a:r>
              <a:rPr lang="zh-CN" altLang="en-US" dirty="0">
                <a:latin typeface="隶书" panose="02010509060101010101" pitchFamily="49" charset="-122"/>
                <a:ea typeface="隶书" panose="02010509060101010101" pitchFamily="49" charset="-122"/>
              </a:rPr>
              <a:t>）</a:t>
            </a:r>
            <a:r>
              <a:rPr lang="en-US" altLang="zh-CN" dirty="0">
                <a:latin typeface="隶书" panose="02010509060101010101" pitchFamily="49" charset="-122"/>
                <a:ea typeface="隶书" panose="02010509060101010101" pitchFamily="49" charset="-122"/>
              </a:rPr>
              <a:t>: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花枝鼠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Fancy Rat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，又名奶牛</a:t>
            </a:r>
            <a:r>
              <a:rPr lang="zh-CN" altLang="en-US" b="0" i="0" u="none" strike="noStrike" dirty="0">
                <a:solidFill>
                  <a:srgbClr val="136EC2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  <a:hlinkClick r:id="rId2"/>
              </a:rPr>
              <a:t>大白鼠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隶书" panose="02010509060101010101" pitchFamily="49" charset="-122"/>
                <a:ea typeface="隶书" panose="02010509060101010101" pitchFamily="49" charset="-122"/>
              </a:rPr>
              <a:t>，花枝鼠毛色像奶牛一样黑白相交。最常见的毛色以由前肢到头为巧克力或黑色，称头巾，背部白色的居多但有黑色斑点或中间一道黑毛。长尾巴接近于身体长度，尾巴上也常有黑色斑块。</a:t>
            </a:r>
            <a:endParaRPr lang="zh-CN" altLang="en-US" dirty="0"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6A00377-0691-4402-AF16-464AAE0B04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03" t="29437" r="41723" b="44037"/>
          <a:stretch/>
        </p:blipFill>
        <p:spPr>
          <a:xfrm>
            <a:off x="2225963" y="1690688"/>
            <a:ext cx="8691419" cy="215163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32D98C6-6E75-4C45-B85A-E598FEC518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81" t="34058" r="32266" b="31363"/>
          <a:stretch/>
        </p:blipFill>
        <p:spPr>
          <a:xfrm>
            <a:off x="2225964" y="4257964"/>
            <a:ext cx="8691417" cy="232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17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B9D4A6-E320-41AE-9223-06B23D33E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42" y="157157"/>
            <a:ext cx="1397000" cy="1334366"/>
          </a:xfrm>
          <a:solidFill>
            <a:srgbClr val="579EF3"/>
          </a:solidFill>
        </p:spPr>
        <p:txBody>
          <a:bodyPr/>
          <a:lstStyle/>
          <a:p>
            <a:r>
              <a:rPr lang="zh-CN" altLang="en-US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百度知道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66085F-05DF-45D5-914A-3C5050950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5400" dirty="0">
                <a:hlinkClick r:id="rId2"/>
              </a:rPr>
              <a:t>Hamster</a:t>
            </a:r>
            <a:r>
              <a:rPr lang="zh-CN" altLang="en-US" sz="5400" dirty="0"/>
              <a:t>（仓鼠）</a:t>
            </a:r>
            <a:endParaRPr lang="en-US" altLang="zh-CN" sz="5400" dirty="0"/>
          </a:p>
          <a:p>
            <a:pPr marL="0" indent="0">
              <a:buNone/>
            </a:pPr>
            <a:endParaRPr lang="en-US" altLang="zh-CN" sz="5400" dirty="0"/>
          </a:p>
          <a:p>
            <a:pPr marL="0" indent="0">
              <a:buNone/>
            </a:pPr>
            <a:r>
              <a:rPr lang="en-US" altLang="zh-CN" sz="5400" dirty="0">
                <a:hlinkClick r:id="rId3"/>
              </a:rPr>
              <a:t>Fancy Rat</a:t>
            </a:r>
            <a:r>
              <a:rPr lang="zh-CN" altLang="en-US" sz="5400" dirty="0"/>
              <a:t>（花枝鼠）</a:t>
            </a:r>
          </a:p>
        </p:txBody>
      </p:sp>
    </p:spTree>
    <p:extLst>
      <p:ext uri="{BB962C8B-B14F-4D97-AF65-F5344CB8AC3E}">
        <p14:creationId xmlns:p14="http://schemas.microsoft.com/office/powerpoint/2010/main" val="245702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F79A7B-4214-4384-8763-BF402ECD3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909" y="189635"/>
            <a:ext cx="9875982" cy="931172"/>
          </a:xfrm>
        </p:spPr>
        <p:txBody>
          <a:bodyPr/>
          <a:lstStyle/>
          <a:p>
            <a:r>
              <a:rPr lang="en-US" altLang="zh-CN" dirty="0">
                <a:latin typeface="Bodoni MT Black" panose="02070A03080606020203" pitchFamily="18" charset="0"/>
                <a:ea typeface="华文琥珀" panose="02010800040101010101" pitchFamily="2" charset="-122"/>
              </a:rPr>
              <a:t>Secret of </a:t>
            </a:r>
            <a:r>
              <a:rPr lang="en-US" altLang="zh-CN" dirty="0">
                <a:latin typeface="Bodoni MT Black" panose="02070A03080606020203" pitchFamily="18" charset="0"/>
                <a:ea typeface="华文琥珀" panose="02010800040101010101" pitchFamily="2" charset="-122"/>
                <a:hlinkClick r:id="rId2"/>
              </a:rPr>
              <a:t>Fancy Rat</a:t>
            </a:r>
            <a:endParaRPr lang="zh-CN" altLang="en-US" dirty="0">
              <a:latin typeface="Bodoni MT Black" panose="02070A03080606020203" pitchFamily="18" charset="0"/>
              <a:ea typeface="华文琥珀" panose="02010800040101010101" pitchFamily="2" charset="-122"/>
            </a:endParaRPr>
          </a:p>
        </p:txBody>
      </p:sp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19D52D2C-4295-482F-9D09-9E9CC3C92C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-1" b="73300"/>
          <a:stretch/>
        </p:blipFill>
        <p:spPr>
          <a:xfrm>
            <a:off x="489073" y="932625"/>
            <a:ext cx="2511011" cy="5833791"/>
          </a:xfrm>
          <a:prstGeom prst="rect">
            <a:avLst/>
          </a:prstGeom>
        </p:spPr>
      </p:pic>
      <p:pic>
        <p:nvPicPr>
          <p:cNvPr id="16" name="内容占位符 11">
            <a:extLst>
              <a:ext uri="{FF2B5EF4-FFF2-40B4-BE49-F238E27FC236}">
                <a16:creationId xmlns:a16="http://schemas.microsoft.com/office/drawing/2014/main" id="{6AC01520-3D4D-4675-94C5-E42A8E5AF7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 b="23299"/>
          <a:stretch/>
        </p:blipFill>
        <p:spPr>
          <a:xfrm>
            <a:off x="5893181" y="924723"/>
            <a:ext cx="2511013" cy="5833791"/>
          </a:xfrm>
          <a:prstGeom prst="rect">
            <a:avLst/>
          </a:prstGeom>
        </p:spPr>
      </p:pic>
      <p:pic>
        <p:nvPicPr>
          <p:cNvPr id="17" name="内容占位符 11">
            <a:extLst>
              <a:ext uri="{FF2B5EF4-FFF2-40B4-BE49-F238E27FC236}">
                <a16:creationId xmlns:a16="http://schemas.microsoft.com/office/drawing/2014/main" id="{2547C0A2-5F77-4F8A-83AC-2ED24EFB95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701" b="50000"/>
          <a:stretch/>
        </p:blipFill>
        <p:spPr>
          <a:xfrm>
            <a:off x="3007839" y="924723"/>
            <a:ext cx="2877587" cy="5833796"/>
          </a:xfrm>
          <a:prstGeom prst="rect">
            <a:avLst/>
          </a:prstGeom>
        </p:spPr>
      </p:pic>
      <p:pic>
        <p:nvPicPr>
          <p:cNvPr id="18" name="内容占位符 11">
            <a:extLst>
              <a:ext uri="{FF2B5EF4-FFF2-40B4-BE49-F238E27FC236}">
                <a16:creationId xmlns:a16="http://schemas.microsoft.com/office/drawing/2014/main" id="{68A9A8DD-CC7C-45E2-9676-DFC23D9448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6701"/>
          <a:stretch/>
        </p:blipFill>
        <p:spPr>
          <a:xfrm>
            <a:off x="8411949" y="932625"/>
            <a:ext cx="2873683" cy="5825889"/>
          </a:xfrm>
          <a:prstGeom prst="rect">
            <a:avLst/>
          </a:prstGeom>
        </p:spPr>
      </p:pic>
      <p:sp>
        <p:nvSpPr>
          <p:cNvPr id="13" name="对话气泡: 矩形 12">
            <a:extLst>
              <a:ext uri="{FF2B5EF4-FFF2-40B4-BE49-F238E27FC236}">
                <a16:creationId xmlns:a16="http://schemas.microsoft.com/office/drawing/2014/main" id="{554AC0F8-965C-4F66-A085-98FC4ED9AB3B}"/>
              </a:ext>
            </a:extLst>
          </p:cNvPr>
          <p:cNvSpPr/>
          <p:nvPr/>
        </p:nvSpPr>
        <p:spPr>
          <a:xfrm>
            <a:off x="3315224" y="1570182"/>
            <a:ext cx="3418086" cy="1731818"/>
          </a:xfrm>
          <a:prstGeom prst="wedgeRectCallou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solidFill>
                  <a:srgbClr val="E373D8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偷偷告诉你几个秘密</a:t>
            </a:r>
          </a:p>
        </p:txBody>
      </p:sp>
      <p:pic>
        <p:nvPicPr>
          <p:cNvPr id="1034" name="Picture 10" descr="查看源图像">
            <a:extLst>
              <a:ext uri="{FF2B5EF4-FFF2-40B4-BE49-F238E27FC236}">
                <a16:creationId xmlns:a16="http://schemas.microsoft.com/office/drawing/2014/main" id="{4A754069-E574-4B73-8F86-4BC403530C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75"/>
          <a:stretch/>
        </p:blipFill>
        <p:spPr bwMode="auto">
          <a:xfrm>
            <a:off x="3315223" y="3556000"/>
            <a:ext cx="3948111" cy="311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962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4" dur="2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11AEB8-B86D-48EF-BD23-349B1A7B6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375" y="273049"/>
            <a:ext cx="5657850" cy="968375"/>
          </a:xfrm>
        </p:spPr>
        <p:txBody>
          <a:bodyPr/>
          <a:lstStyle/>
          <a:p>
            <a:r>
              <a:rPr lang="en-US" altLang="zh-CN" dirty="0">
                <a:latin typeface="Bodoni MT Black" panose="02070A03080606020203" pitchFamily="18" charset="0"/>
              </a:rPr>
              <a:t>Secret of </a:t>
            </a:r>
            <a:r>
              <a:rPr lang="en-US" altLang="zh-CN" dirty="0">
                <a:latin typeface="Bodoni MT Black" panose="02070A03080606020203" pitchFamily="18" charset="0"/>
                <a:hlinkClick r:id="rId2"/>
              </a:rPr>
              <a:t>Hamster</a:t>
            </a:r>
            <a:endParaRPr lang="zh-CN" altLang="en-US" dirty="0">
              <a:latin typeface="Bodoni MT Black" panose="02070A03080606020203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74A566-39FC-4360-AC75-DE6F04F1C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420927" cy="28017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rgbClr val="66FF99"/>
                </a:solidFill>
              </a:rPr>
              <a:t>仓鼠（学名：</a:t>
            </a:r>
            <a:r>
              <a:rPr lang="en-US" altLang="zh-CN" dirty="0" err="1">
                <a:solidFill>
                  <a:srgbClr val="66FF99"/>
                </a:solidFill>
              </a:rPr>
              <a:t>Cricetidae</a:t>
            </a:r>
            <a:r>
              <a:rPr lang="zh-CN" altLang="en-US" dirty="0">
                <a:solidFill>
                  <a:srgbClr val="66FF99"/>
                </a:solidFill>
              </a:rPr>
              <a:t>）是仓鼠亚科动物的总称。仓鼠共七属十八种，主要分布于亚洲，少数分布于欧洲，其中中国有三十八种。</a:t>
            </a:r>
          </a:p>
          <a:p>
            <a:pPr marL="0" indent="0">
              <a:buNone/>
            </a:pPr>
            <a:r>
              <a:rPr lang="zh-CN" altLang="en-US" dirty="0">
                <a:solidFill>
                  <a:srgbClr val="66FF99"/>
                </a:solidFill>
              </a:rPr>
              <a:t>仓鼠体长</a:t>
            </a:r>
            <a:r>
              <a:rPr lang="en-US" altLang="zh-CN" dirty="0">
                <a:solidFill>
                  <a:srgbClr val="66FF99"/>
                </a:solidFill>
              </a:rPr>
              <a:t>5-12</a:t>
            </a:r>
            <a:r>
              <a:rPr lang="zh-CN" altLang="en-US" dirty="0">
                <a:solidFill>
                  <a:srgbClr val="66FF99"/>
                </a:solidFill>
              </a:rPr>
              <a:t>厘米，除分布在中亚的小仓鼠外，其他种类的仓鼠两颊皆有颊囊，从臼齿侧延伸到肩部，因此得名为仓鼠。这种动物非常迷你和可爱，是一种很强势的独居动物，同时也是一种很受欢迎的宠物。</a:t>
            </a:r>
            <a:endParaRPr lang="en-US" altLang="zh-CN" dirty="0">
              <a:solidFill>
                <a:srgbClr val="66FF99"/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E0C0D7F1-A371-4D4C-8F5F-39A7C6A9E3AE}"/>
              </a:ext>
            </a:extLst>
          </p:cNvPr>
          <p:cNvSpPr/>
          <p:nvPr/>
        </p:nvSpPr>
        <p:spPr>
          <a:xfrm>
            <a:off x="932874" y="3925455"/>
            <a:ext cx="10557162" cy="2932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主食</a:t>
            </a:r>
          </a:p>
          <a:p>
            <a:pPr algn="ctr"/>
            <a:r>
              <a:rPr lang="zh-CN" altLang="en-US" sz="1600" dirty="0"/>
              <a:t>主食必须吃专业鼠粮，没有的话也可以自配鼠粮。面包虫，瓜子多会吃上火。西兰花补钙。绿豆在上火吃，不上火时吃会胀气。绿豆皮比绿豆更有用。在此不建议大家长期喂自配鼠粮，专业鼠粮营养更高，比例更科学。</a:t>
            </a:r>
          </a:p>
          <a:p>
            <a:pPr algn="ctr"/>
            <a:r>
              <a:rPr lang="zh-CN" altLang="en-US" sz="1600" dirty="0"/>
              <a:t>材料：小麦 麦仁 带壳大麦 大麦片 燕麦片 燕麦米 高粱米 荞麦米 带壳荞麦 玉米粒 红黍子野生小扁豆 红高粱豆瓣 绿豆南瓜子（少许）红皮小花生（少许）等等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0D9D524-7EED-4588-9780-21B0617A31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1" t="29359" r="2235" b="11304"/>
          <a:stretch/>
        </p:blipFill>
        <p:spPr>
          <a:xfrm>
            <a:off x="268769" y="668482"/>
            <a:ext cx="11559788" cy="395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81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945583E5-0045-4BA9-B1CD-CF01E3B77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20E8889-1347-4181-AEAB-A7D87B2D2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74" y="381618"/>
            <a:ext cx="3841955" cy="1339028"/>
          </a:xfrm>
        </p:spPr>
        <p:txBody>
          <a:bodyPr>
            <a:normAutofit/>
          </a:bodyPr>
          <a:lstStyle/>
          <a:p>
            <a:r>
              <a:rPr lang="zh-CN" altLang="en-US" sz="6600" dirty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关于我们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365864C-2C04-419A-B7D6-8BA91563EF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600" y="3780000"/>
            <a:ext cx="2457450" cy="245745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C1DAABE-7C2B-40E2-ABCC-E732106EBF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600" y="3780000"/>
            <a:ext cx="2458800" cy="24588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4DBA71B-336E-46D1-8378-551AB1B00FBF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26" t="16854" r="30043" b="28074"/>
          <a:stretch/>
        </p:blipFill>
        <p:spPr>
          <a:xfrm>
            <a:off x="579600" y="3780000"/>
            <a:ext cx="2458800" cy="24588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3873196-8A6C-450A-A842-91823E417E71}"/>
              </a:ext>
            </a:extLst>
          </p:cNvPr>
          <p:cNvSpPr txBox="1"/>
          <p:nvPr/>
        </p:nvSpPr>
        <p:spPr>
          <a:xfrm>
            <a:off x="859935" y="6361974"/>
            <a:ext cx="189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hlinkClick r:id="rId6"/>
              </a:rPr>
              <a:t>Github</a:t>
            </a:r>
            <a:r>
              <a:rPr lang="zh-CN" altLang="en-US" dirty="0">
                <a:hlinkClick r:id="rId6"/>
              </a:rPr>
              <a:t>个人网页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195334F-4A62-440A-A8CE-B86F89925AA0}"/>
              </a:ext>
            </a:extLst>
          </p:cNvPr>
          <p:cNvSpPr txBox="1"/>
          <p:nvPr/>
        </p:nvSpPr>
        <p:spPr>
          <a:xfrm>
            <a:off x="5034116" y="6361974"/>
            <a:ext cx="1681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凡科网</a:t>
            </a:r>
            <a:r>
              <a:rPr lang="en-US" altLang="zh-CN" dirty="0"/>
              <a:t>PC</a:t>
            </a:r>
            <a:r>
              <a:rPr lang="zh-CN" altLang="en-US" dirty="0"/>
              <a:t>端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1E9AF1B-23B4-49E9-AD4E-DE1E5CB7EC5D}"/>
              </a:ext>
            </a:extLst>
          </p:cNvPr>
          <p:cNvSpPr txBox="1"/>
          <p:nvPr/>
        </p:nvSpPr>
        <p:spPr>
          <a:xfrm>
            <a:off x="8991484" y="6361974"/>
            <a:ext cx="1681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凡科网手机端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DBBEA3F-C124-4B9F-B968-0FED46D7A713}"/>
              </a:ext>
            </a:extLst>
          </p:cNvPr>
          <p:cNvSpPr txBox="1"/>
          <p:nvPr/>
        </p:nvSpPr>
        <p:spPr>
          <a:xfrm>
            <a:off x="193238" y="2062337"/>
            <a:ext cx="43463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公众号：</a:t>
            </a:r>
            <a:endParaRPr lang="en-US" altLang="zh-CN" sz="2800" dirty="0"/>
          </a:p>
          <a:p>
            <a:r>
              <a:rPr lang="zh-CN" altLang="en-US" sz="3200" dirty="0">
                <a:solidFill>
                  <a:srgbClr val="66FF99"/>
                </a:solidFill>
              </a:rPr>
              <a:t>知识与信息共享与交流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AE6CEC6-1B2A-4E27-9FFE-FC95FD0199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600" y="1937478"/>
            <a:ext cx="1140522" cy="114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41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5CD0B00-9D14-4CA2-9505-BDDC8FA9F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901"/>
            <a:ext cx="12160249" cy="686690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BBD6DF4-2127-4C92-B4D9-771D7FB9A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C26290-5B13-44B3-BB68-0010F5B2D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0888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0C9629-26AF-4E29-8D6A-38CBDAA85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96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6000" dirty="0"/>
              <a:t>Hamster</a:t>
            </a:r>
            <a:endParaRPr lang="zh-CN" altLang="en-US" sz="6000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F67256F-E3FA-47A1-9FA0-F2570FC6213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800" y="1998000"/>
            <a:ext cx="6951600" cy="4633200"/>
          </a:xfrm>
        </p:spPr>
      </p:pic>
    </p:spTree>
    <p:extLst>
      <p:ext uri="{BB962C8B-B14F-4D97-AF65-F5344CB8AC3E}">
        <p14:creationId xmlns:p14="http://schemas.microsoft.com/office/powerpoint/2010/main" val="443627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B44905-9F64-4FAB-81C4-3EEF65E1E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6000" dirty="0" err="1"/>
              <a:t>Godlen</a:t>
            </a:r>
            <a:r>
              <a:rPr lang="en-US" altLang="zh-CN" sz="6000" dirty="0"/>
              <a:t> Hamster</a:t>
            </a:r>
            <a:endParaRPr lang="zh-CN" altLang="en-US" sz="6000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70BF8D3-3563-4DA5-A297-DED9438197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143" y="1996794"/>
            <a:ext cx="6950600" cy="4633733"/>
          </a:xfrm>
        </p:spPr>
      </p:pic>
    </p:spTree>
    <p:extLst>
      <p:ext uri="{BB962C8B-B14F-4D97-AF65-F5344CB8AC3E}">
        <p14:creationId xmlns:p14="http://schemas.microsoft.com/office/powerpoint/2010/main" val="603616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405</TotalTime>
  <Words>476</Words>
  <Application>Microsoft Office PowerPoint</Application>
  <PresentationFormat>宽屏</PresentationFormat>
  <Paragraphs>29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等线</vt:lpstr>
      <vt:lpstr>等线 Light</vt:lpstr>
      <vt:lpstr>方正粗黑宋简体</vt:lpstr>
      <vt:lpstr>华文琥珀</vt:lpstr>
      <vt:lpstr>华文新魏</vt:lpstr>
      <vt:lpstr>华文行楷</vt:lpstr>
      <vt:lpstr>隶书</vt:lpstr>
      <vt:lpstr>Arial</vt:lpstr>
      <vt:lpstr>Bodoni MT Black</vt:lpstr>
      <vt:lpstr>Lucida Calligraphy</vt:lpstr>
      <vt:lpstr>Office 主题​​</vt:lpstr>
      <vt:lpstr>Hamster  Golden Hamster   Fancy Rat</vt:lpstr>
      <vt:lpstr>小鼠那些事</vt:lpstr>
      <vt:lpstr>百度知道</vt:lpstr>
      <vt:lpstr>Secret of Fancy Rat</vt:lpstr>
      <vt:lpstr>Secret of Hamster</vt:lpstr>
      <vt:lpstr>关于我们</vt:lpstr>
      <vt:lpstr>PowerPoint 演示文稿</vt:lpstr>
      <vt:lpstr>Hamster</vt:lpstr>
      <vt:lpstr>Godlen Hamster</vt:lpstr>
      <vt:lpstr>Fancy Rat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 THALL</dc:creator>
  <cp:lastModifiedBy>T THALL</cp:lastModifiedBy>
  <cp:revision>36</cp:revision>
  <dcterms:created xsi:type="dcterms:W3CDTF">2021-06-23T11:32:50Z</dcterms:created>
  <dcterms:modified xsi:type="dcterms:W3CDTF">2021-06-30T11:18:55Z</dcterms:modified>
</cp:coreProperties>
</file>

<file path=docProps/thumbnail.jpeg>
</file>